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6"/>
  </p:notesMasterIdLst>
  <p:sldIdLst>
    <p:sldId id="419" r:id="rId3"/>
    <p:sldId id="420" r:id="rId4"/>
    <p:sldId id="450" r:id="rId5"/>
    <p:sldId id="422" r:id="rId6"/>
    <p:sldId id="501" r:id="rId7"/>
    <p:sldId id="502" r:id="rId8"/>
    <p:sldId id="427" r:id="rId9"/>
    <p:sldId id="485" r:id="rId10"/>
    <p:sldId id="503" r:id="rId11"/>
    <p:sldId id="504" r:id="rId12"/>
    <p:sldId id="432" r:id="rId13"/>
    <p:sldId id="433" r:id="rId14"/>
    <p:sldId id="434" r:id="rId15"/>
    <p:sldId id="497" r:id="rId16"/>
    <p:sldId id="498" r:id="rId17"/>
    <p:sldId id="505" r:id="rId18"/>
    <p:sldId id="436" r:id="rId19"/>
    <p:sldId id="437" r:id="rId20"/>
    <p:sldId id="506" r:id="rId21"/>
    <p:sldId id="507" r:id="rId22"/>
    <p:sldId id="438" r:id="rId23"/>
    <p:sldId id="465" r:id="rId24"/>
    <p:sldId id="416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4DF21"/>
    <a:srgbClr val="FFFF9F"/>
    <a:srgbClr val="E6E61A"/>
    <a:srgbClr val="FF0066"/>
    <a:srgbClr val="000000"/>
    <a:srgbClr val="FF0000"/>
    <a:srgbClr val="FF3399"/>
    <a:srgbClr val="C8D927"/>
    <a:srgbClr val="DEEC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17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2.xml"/><Relationship Id="rId4" Type="http://schemas.openxmlformats.org/officeDocument/2006/relationships/slide" Target="slide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6.jpeg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slide" Target="slide1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Relationship Id="rId4" Type="http://schemas.openxmlformats.org/officeDocument/2006/relationships/slide" Target="sl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gif"/><Relationship Id="rId4" Type="http://schemas.openxmlformats.org/officeDocument/2006/relationships/slide" Target="slid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2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14282" y="1285860"/>
            <a:ext cx="871540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第</a:t>
            </a:r>
            <a:r>
              <a:rPr lang="en-US" altLang="zh-CN" sz="4800" dirty="0" smtClean="0"/>
              <a:t>2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除数是一位数的除法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571480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0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1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00034" y="2143116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   笔算除法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14282" y="3143248"/>
            <a:ext cx="878687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第</a:t>
            </a:r>
            <a:r>
              <a:rPr lang="en-US" altLang="zh-CN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6</a:t>
            </a:r>
            <a:r>
              <a:rPr lang="zh-CN" altLang="en-US" sz="4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课时  灵活运用估算解决实际问题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714348" y="857232"/>
            <a:ext cx="8072494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某地有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551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人受灾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如果每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个人需要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顶帐篷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至少需要多少顶帐篷？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16"/>
          <p:cNvGrpSpPr/>
          <p:nvPr/>
        </p:nvGrpSpPr>
        <p:grpSpPr bwMode="auto">
          <a:xfrm>
            <a:off x="5929322" y="5643578"/>
            <a:ext cx="1684338" cy="876299"/>
            <a:chOff x="1772" y="3114"/>
            <a:chExt cx="1061" cy="552"/>
          </a:xfrm>
        </p:grpSpPr>
        <p:pic>
          <p:nvPicPr>
            <p:cNvPr id="34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2" y="3114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1817" y="3339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714480" y="3000372"/>
            <a:ext cx="59089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551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÷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6=91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（顶）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……5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（人）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　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71736" y="3929066"/>
            <a:ext cx="28680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91+1=92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（顶）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85918" y="4929198"/>
            <a:ext cx="47179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答：至少需要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92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顶帐篷。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000100" y="2071678"/>
            <a:ext cx="7143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中宋" pitchFamily="2" charset="-122"/>
                <a:ea typeface="华文中宋" pitchFamily="2" charset="-122"/>
              </a:rPr>
              <a:t>    这节课我们学习了根据实际问题选择合理的估算策略来解决问题。</a:t>
            </a:r>
          </a:p>
          <a:p>
            <a:pPr>
              <a:lnSpc>
                <a:spcPct val="150000"/>
              </a:lnSpc>
            </a:pPr>
            <a:endParaRPr lang="zh-CN" altLang="en-US" sz="320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1" name="文本框 12"/>
          <p:cNvSpPr txBox="1">
            <a:spLocks noChangeArrowheads="1"/>
          </p:cNvSpPr>
          <p:nvPr/>
        </p:nvSpPr>
        <p:spPr bwMode="auto">
          <a:xfrm>
            <a:off x="1142976" y="986837"/>
            <a:ext cx="50720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32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页练习六第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</a:p>
        </p:txBody>
      </p:sp>
      <p:grpSp>
        <p:nvGrpSpPr>
          <p:cNvPr id="2" name="Group 38"/>
          <p:cNvGrpSpPr/>
          <p:nvPr/>
        </p:nvGrpSpPr>
        <p:grpSpPr bwMode="auto">
          <a:xfrm>
            <a:off x="3643306" y="142852"/>
            <a:ext cx="1800225" cy="792162"/>
            <a:chOff x="1066" y="2795"/>
            <a:chExt cx="1134" cy="499"/>
          </a:xfrm>
        </p:grpSpPr>
        <p:sp>
          <p:nvSpPr>
            <p:cNvPr id="21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857224" y="1312119"/>
            <a:ext cx="8072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5.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哪位老师打字打得更快？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71538" y="2071678"/>
            <a:ext cx="6429420" cy="2390785"/>
            <a:chOff x="1198146" y="2000240"/>
            <a:chExt cx="5897979" cy="2390785"/>
          </a:xfrm>
        </p:grpSpPr>
        <p:pic>
          <p:nvPicPr>
            <p:cNvPr id="14" name="图片 13" descr="aa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8146" y="2143116"/>
              <a:ext cx="5897979" cy="2247909"/>
            </a:xfrm>
            <a:prstGeom prst="rect">
              <a:avLst/>
            </a:prstGeom>
          </p:spPr>
        </p:pic>
        <p:sp>
          <p:nvSpPr>
            <p:cNvPr id="15" name="圆角矩形标注 14"/>
            <p:cNvSpPr/>
            <p:nvPr/>
          </p:nvSpPr>
          <p:spPr>
            <a:xfrm>
              <a:off x="2500298" y="2000240"/>
              <a:ext cx="1571636" cy="785818"/>
            </a:xfrm>
            <a:prstGeom prst="wedgeRoundRectCallout">
              <a:avLst>
                <a:gd name="adj1" fmla="val -50385"/>
                <a:gd name="adj2" fmla="val 73582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我</a:t>
              </a:r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4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分钟打了</a:t>
              </a:r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385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个字。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圆角矩形标注 15"/>
            <p:cNvSpPr/>
            <p:nvPr/>
          </p:nvSpPr>
          <p:spPr>
            <a:xfrm>
              <a:off x="4214810" y="2143116"/>
              <a:ext cx="1500198" cy="785818"/>
            </a:xfrm>
            <a:prstGeom prst="wedgeRoundRectCallout">
              <a:avLst>
                <a:gd name="adj1" fmla="val 59469"/>
                <a:gd name="adj2" fmla="val 66194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我</a:t>
              </a:r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5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分钟打了</a:t>
              </a:r>
              <a:r>
                <a:rPr lang="en-US" altLang="zh-CN" sz="2000" dirty="0" smtClean="0">
                  <a:latin typeface="华文楷体" pitchFamily="2" charset="-122"/>
                  <a:ea typeface="华文楷体" pitchFamily="2" charset="-122"/>
                </a:rPr>
                <a:t>512</a:t>
              </a:r>
              <a:r>
                <a:rPr lang="zh-CN" altLang="en-US" sz="2000" dirty="0" smtClean="0">
                  <a:latin typeface="华文楷体" pitchFamily="2" charset="-122"/>
                  <a:ea typeface="华文楷体" pitchFamily="2" charset="-122"/>
                </a:rPr>
                <a:t>个字。</a:t>
              </a:r>
              <a:endParaRPr lang="zh-CN" altLang="en-US" sz="20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714480" y="5715016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</a:t>
            </a:r>
            <a:r>
              <a:rPr lang="en-US" altLang="en-US" sz="3200" dirty="0" smtClean="0">
                <a:latin typeface="宋体" panose="02010600030101010101" pitchFamily="2" charset="-122"/>
              </a:rPr>
              <a:t>:</a:t>
            </a:r>
            <a:r>
              <a:rPr lang="zh-CN" altLang="en-US" sz="3200" dirty="0" smtClean="0">
                <a:latin typeface="宋体" panose="02010600030101010101" pitchFamily="2" charset="-122"/>
              </a:rPr>
              <a:t>李老师打字打得更快。　</a:t>
            </a:r>
          </a:p>
        </p:txBody>
      </p:sp>
      <p:sp>
        <p:nvSpPr>
          <p:cNvPr id="20" name="矩形 19"/>
          <p:cNvSpPr/>
          <p:nvPr/>
        </p:nvSpPr>
        <p:spPr>
          <a:xfrm>
            <a:off x="1714480" y="4429132"/>
            <a:ext cx="52149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王老师</a:t>
            </a:r>
            <a:r>
              <a:rPr lang="en-US" sz="3200" dirty="0" smtClean="0">
                <a:latin typeface="宋体" panose="02010600030101010101" pitchFamily="2" charset="-122"/>
              </a:rPr>
              <a:t>:385÷4</a:t>
            </a:r>
            <a:r>
              <a:rPr lang="zh-CN" altLang="en-US" sz="3200" dirty="0" smtClean="0">
                <a:latin typeface="宋体" panose="02010600030101010101" pitchFamily="2" charset="-122"/>
              </a:rPr>
              <a:t>≈</a:t>
            </a:r>
            <a:r>
              <a:rPr lang="en-US" sz="3200" dirty="0" smtClean="0">
                <a:latin typeface="宋体" panose="02010600030101010101" pitchFamily="2" charset="-122"/>
              </a:rPr>
              <a:t>96(</a:t>
            </a:r>
            <a:r>
              <a:rPr lang="zh-CN" altLang="en-US" sz="3200" dirty="0" smtClean="0">
                <a:latin typeface="宋体" panose="02010600030101010101" pitchFamily="2" charset="-122"/>
              </a:rPr>
              <a:t>个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85918" y="5072074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李老师</a:t>
            </a:r>
            <a:r>
              <a:rPr lang="en-US" altLang="en-US" sz="3200" dirty="0" smtClean="0">
                <a:latin typeface="宋体" panose="02010600030101010101" pitchFamily="2" charset="-122"/>
              </a:rPr>
              <a:t>:512÷5</a:t>
            </a:r>
            <a:r>
              <a:rPr lang="zh-CN" altLang="en-US" sz="3200" dirty="0" smtClean="0">
                <a:latin typeface="宋体" panose="02010600030101010101" pitchFamily="2" charset="-122"/>
              </a:rPr>
              <a:t>≈</a:t>
            </a:r>
            <a:r>
              <a:rPr lang="en-US" altLang="en-US" sz="3200" dirty="0" smtClean="0">
                <a:latin typeface="宋体" panose="02010600030101010101" pitchFamily="2" charset="-122"/>
              </a:rPr>
              <a:t>102(</a:t>
            </a:r>
            <a:r>
              <a:rPr lang="zh-CN" altLang="en-US" sz="3200" dirty="0" smtClean="0">
                <a:latin typeface="宋体" panose="02010600030101010101" pitchFamily="2" charset="-122"/>
              </a:rPr>
              <a:t>个</a:t>
            </a:r>
            <a:r>
              <a:rPr lang="en-US" alt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1" name="文本框 12"/>
          <p:cNvSpPr txBox="1">
            <a:spLocks noChangeArrowheads="1"/>
          </p:cNvSpPr>
          <p:nvPr/>
        </p:nvSpPr>
        <p:spPr bwMode="auto">
          <a:xfrm>
            <a:off x="928662" y="428604"/>
            <a:ext cx="50720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32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页练习六第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00034" y="785794"/>
            <a:ext cx="571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6.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214414" y="1071546"/>
          <a:ext cx="7072362" cy="2072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57454"/>
                <a:gridCol w="2357454"/>
                <a:gridCol w="2357454"/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年级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班级数</a:t>
                      </a:r>
                      <a:endParaRPr lang="en-US" altLang="zh-CN" sz="2800" b="1" dirty="0" smtClean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捐赠图书册数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一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3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256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二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4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345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三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5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478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642910" y="3571876"/>
            <a:ext cx="49292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一年级：</a:t>
            </a:r>
            <a:r>
              <a:rPr lang="en-US" sz="3200" dirty="0" smtClean="0">
                <a:latin typeface="宋体" panose="02010600030101010101" pitchFamily="2" charset="-122"/>
              </a:rPr>
              <a:t>256÷3</a:t>
            </a:r>
            <a:r>
              <a:rPr lang="zh-CN" altLang="en-US" sz="3200" dirty="0" smtClean="0">
                <a:latin typeface="宋体" panose="02010600030101010101" pitchFamily="2" charset="-122"/>
              </a:rPr>
              <a:t>≈</a:t>
            </a:r>
            <a:r>
              <a:rPr lang="en-US" sz="3200" dirty="0" smtClean="0">
                <a:latin typeface="宋体" panose="02010600030101010101" pitchFamily="2" charset="-122"/>
              </a:rPr>
              <a:t>80(</a:t>
            </a:r>
            <a:r>
              <a:rPr lang="zh-CN" altLang="en-US" sz="3200" dirty="0" smtClean="0">
                <a:latin typeface="宋体" panose="02010600030101010101" pitchFamily="2" charset="-122"/>
              </a:rPr>
              <a:t>本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dirty="0" smtClean="0">
                <a:latin typeface="宋体" panose="02010600030101010101" pitchFamily="2" charset="-122"/>
              </a:rPr>
              <a:t>　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4348" y="4286256"/>
            <a:ext cx="60722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二年级：</a:t>
            </a:r>
            <a:r>
              <a:rPr lang="en-US" altLang="en-US" sz="3200" dirty="0" smtClean="0">
                <a:latin typeface="宋体" panose="02010600030101010101" pitchFamily="2" charset="-122"/>
              </a:rPr>
              <a:t>345÷4</a:t>
            </a:r>
            <a:r>
              <a:rPr lang="zh-CN" altLang="en-US" sz="3200" dirty="0" smtClean="0">
                <a:latin typeface="宋体" panose="02010600030101010101" pitchFamily="2" charset="-122"/>
              </a:rPr>
              <a:t>≈</a:t>
            </a:r>
            <a:r>
              <a:rPr lang="en-US" altLang="en-US" sz="3200" dirty="0" smtClean="0">
                <a:latin typeface="宋体" panose="02010600030101010101" pitchFamily="2" charset="-122"/>
              </a:rPr>
              <a:t>80(</a:t>
            </a:r>
            <a:r>
              <a:rPr lang="zh-CN" altLang="en-US" sz="3200" dirty="0" smtClean="0">
                <a:latin typeface="宋体" panose="02010600030101010101" pitchFamily="2" charset="-122"/>
              </a:rPr>
              <a:t>本</a:t>
            </a:r>
            <a:r>
              <a:rPr lang="en-US" alt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5786" y="4929198"/>
            <a:ext cx="56436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三年级：</a:t>
            </a:r>
            <a:r>
              <a:rPr lang="en-US" altLang="en-US" sz="3200" dirty="0" smtClean="0">
                <a:latin typeface="宋体" panose="02010600030101010101" pitchFamily="2" charset="-122"/>
              </a:rPr>
              <a:t>478÷5</a:t>
            </a:r>
            <a:r>
              <a:rPr lang="zh-CN" altLang="en-US" sz="3200" dirty="0" smtClean="0">
                <a:latin typeface="宋体" panose="02010600030101010101" pitchFamily="2" charset="-122"/>
              </a:rPr>
              <a:t>≈</a:t>
            </a:r>
            <a:r>
              <a:rPr lang="en-US" altLang="en-US" sz="3200" dirty="0" smtClean="0">
                <a:latin typeface="宋体" panose="02010600030101010101" pitchFamily="2" charset="-122"/>
              </a:rPr>
              <a:t>90(</a:t>
            </a:r>
            <a:r>
              <a:rPr lang="zh-CN" altLang="en-US" sz="3200" dirty="0" smtClean="0">
                <a:latin typeface="宋体" panose="02010600030101010101" pitchFamily="2" charset="-122"/>
              </a:rPr>
              <a:t>本</a:t>
            </a:r>
            <a:r>
              <a:rPr lang="en-US" alt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7224" y="5572140"/>
            <a:ext cx="58356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</a:t>
            </a:r>
            <a:r>
              <a:rPr lang="en-US" altLang="en-US" sz="3200" dirty="0" smtClean="0">
                <a:latin typeface="宋体" panose="02010600030101010101" pitchFamily="2" charset="-122"/>
              </a:rPr>
              <a:t>:</a:t>
            </a:r>
            <a:r>
              <a:rPr lang="zh-CN" altLang="en-US" sz="3200" dirty="0" smtClean="0">
                <a:latin typeface="宋体" panose="02010600030101010101" pitchFamily="2" charset="-122"/>
              </a:rPr>
              <a:t>三年级捐得最多。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286375" y="3214370"/>
            <a:ext cx="2428875" cy="107188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哪个年级平均每班捐赠图书的册数最多？ </a:t>
            </a:r>
            <a:endParaRPr lang="zh-CN" altLang="en-US" sz="24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1" name="文本框 12"/>
          <p:cNvSpPr txBox="1">
            <a:spLocks noChangeArrowheads="1"/>
          </p:cNvSpPr>
          <p:nvPr/>
        </p:nvSpPr>
        <p:spPr bwMode="auto">
          <a:xfrm>
            <a:off x="1000100" y="428604"/>
            <a:ext cx="50720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32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页练习六第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</a:p>
        </p:txBody>
      </p:sp>
      <p:sp>
        <p:nvSpPr>
          <p:cNvPr id="17" name="矩形 16"/>
          <p:cNvSpPr/>
          <p:nvPr/>
        </p:nvSpPr>
        <p:spPr>
          <a:xfrm>
            <a:off x="1285852" y="3024372"/>
            <a:ext cx="59298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把苹果、梨和香蕉都装上车，行吗？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14414" y="5048920"/>
            <a:ext cx="7429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　</a:t>
            </a:r>
            <a:r>
              <a:rPr lang="en-US" sz="2800" dirty="0" smtClean="0">
                <a:latin typeface="宋体" panose="02010600030101010101" pitchFamily="2" charset="-122"/>
              </a:rPr>
              <a:t>225+200+175=600(</a:t>
            </a:r>
            <a:r>
              <a:rPr lang="zh-CN" altLang="en-US" sz="2800" dirty="0" smtClean="0">
                <a:latin typeface="宋体" panose="02010600030101010101" pitchFamily="2" charset="-122"/>
              </a:rPr>
              <a:t>千克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宋体" panose="02010600030101010101" pitchFamily="2" charset="-122"/>
              </a:rPr>
              <a:t>　</a:t>
            </a:r>
            <a:r>
              <a:rPr lang="en-US" sz="2800" dirty="0" smtClean="0">
                <a:latin typeface="宋体" panose="02010600030101010101" pitchFamily="2" charset="-122"/>
              </a:rPr>
              <a:t>1</a:t>
            </a:r>
            <a:r>
              <a:rPr lang="zh-CN" altLang="en-US" sz="2800" dirty="0" smtClean="0">
                <a:latin typeface="宋体" panose="02010600030101010101" pitchFamily="2" charset="-122"/>
              </a:rPr>
              <a:t>吨</a:t>
            </a:r>
            <a:r>
              <a:rPr lang="en-US" sz="2800" dirty="0" smtClean="0">
                <a:latin typeface="宋体" panose="02010600030101010101" pitchFamily="2" charset="-122"/>
              </a:rPr>
              <a:t>&gt;600</a:t>
            </a:r>
            <a:r>
              <a:rPr lang="zh-CN" altLang="en-US" sz="2800" dirty="0" smtClean="0">
                <a:latin typeface="宋体" panose="02010600030101010101" pitchFamily="2" charset="-122"/>
              </a:rPr>
              <a:t>千克　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57290" y="3834474"/>
            <a:ext cx="32147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  <a:ea typeface="+mn-ea"/>
              </a:rPr>
              <a:t> </a:t>
            </a:r>
            <a:r>
              <a:rPr lang="en-US" sz="2800" dirty="0" smtClean="0">
                <a:latin typeface="宋体" panose="02010600030101010101" pitchFamily="2" charset="-122"/>
              </a:rPr>
              <a:t>25×9=225(</a:t>
            </a:r>
            <a:r>
              <a:rPr lang="zh-CN" altLang="en-US" sz="2800" dirty="0" smtClean="0">
                <a:latin typeface="宋体" panose="02010600030101010101" pitchFamily="2" charset="-122"/>
              </a:rPr>
              <a:t>千克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857752" y="3834474"/>
            <a:ext cx="29416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宋体" panose="02010600030101010101" pitchFamily="2" charset="-122"/>
              </a:rPr>
              <a:t>25×8=200(</a:t>
            </a:r>
            <a:r>
              <a:rPr lang="zh-CN" altLang="en-US" sz="2800" dirty="0" smtClean="0">
                <a:latin typeface="宋体" panose="02010600030101010101" pitchFamily="2" charset="-122"/>
              </a:rPr>
              <a:t>千克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宋体" panose="02010600030101010101" pitchFamily="2" charset="-122"/>
              </a:rPr>
              <a:t>　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571604" y="4405978"/>
            <a:ext cx="30146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宋体" panose="02010600030101010101" pitchFamily="2" charset="-122"/>
              </a:rPr>
              <a:t>25×7=175(</a:t>
            </a:r>
            <a:r>
              <a:rPr lang="zh-CN" altLang="en-US" sz="2800" dirty="0" smtClean="0">
                <a:latin typeface="宋体" panose="02010600030101010101" pitchFamily="2" charset="-122"/>
              </a:rPr>
              <a:t>千克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宋体" panose="02010600030101010101" pitchFamily="2" charset="-122"/>
              </a:rPr>
              <a:t>　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357290" y="5691862"/>
            <a:ext cx="6500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</a:rPr>
              <a:t>答</a:t>
            </a:r>
            <a:r>
              <a:rPr lang="en-US" sz="2800" dirty="0" smtClean="0">
                <a:latin typeface="宋体" panose="02010600030101010101" pitchFamily="2" charset="-122"/>
              </a:rPr>
              <a:t>:</a:t>
            </a:r>
            <a:r>
              <a:rPr lang="zh-CN" altLang="en-US" sz="2800" dirty="0" smtClean="0">
                <a:latin typeface="宋体" panose="02010600030101010101" pitchFamily="2" charset="-122"/>
              </a:rPr>
              <a:t>把苹果、梨、香蕉都装上车，可以。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71472" y="619764"/>
            <a:ext cx="7867119" cy="2714643"/>
            <a:chOff x="571472" y="714356"/>
            <a:chExt cx="7867119" cy="2714643"/>
          </a:xfrm>
        </p:grpSpPr>
        <p:grpSp>
          <p:nvGrpSpPr>
            <p:cNvPr id="22" name="组合 21"/>
            <p:cNvGrpSpPr/>
            <p:nvPr/>
          </p:nvGrpSpPr>
          <p:grpSpPr>
            <a:xfrm>
              <a:off x="714348" y="1214422"/>
              <a:ext cx="7724243" cy="2214577"/>
              <a:chOff x="571472" y="1142984"/>
              <a:chExt cx="7724243" cy="3152789"/>
            </a:xfrm>
          </p:grpSpPr>
          <p:pic>
            <p:nvPicPr>
              <p:cNvPr id="13" name="图片 12" descr="aa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71472" y="1142984"/>
                <a:ext cx="7724243" cy="3152789"/>
              </a:xfrm>
              <a:prstGeom prst="rect">
                <a:avLst/>
              </a:prstGeom>
            </p:spPr>
          </p:pic>
          <p:sp>
            <p:nvSpPr>
              <p:cNvPr id="18" name="圆角矩形标注 17"/>
              <p:cNvSpPr/>
              <p:nvPr/>
            </p:nvSpPr>
            <p:spPr>
              <a:xfrm>
                <a:off x="4572000" y="1142984"/>
                <a:ext cx="3643338" cy="571504"/>
              </a:xfrm>
              <a:prstGeom prst="wedgeRoundRectCallout">
                <a:avLst>
                  <a:gd name="adj1" fmla="val -27081"/>
                  <a:gd name="adj2" fmla="val 100595"/>
                  <a:gd name="adj3" fmla="val 16667"/>
                </a:avLst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我的车上还能装</a:t>
                </a:r>
                <a:r>
                  <a:rPr lang="en-US" altLang="zh-CN" dirty="0" smtClean="0">
                    <a:latin typeface="华文楷体" pitchFamily="2" charset="-122"/>
                    <a:ea typeface="华文楷体" pitchFamily="2" charset="-122"/>
                  </a:rPr>
                  <a:t>1</a:t>
                </a:r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吨货物。</a:t>
                </a:r>
                <a:endParaRPr lang="zh-CN" altLang="en-US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42910" y="1571612"/>
                <a:ext cx="714380" cy="357190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latin typeface="华文楷体" pitchFamily="2" charset="-122"/>
                    <a:ea typeface="华文楷体" pitchFamily="2" charset="-122"/>
                  </a:rPr>
                  <a:t>9</a:t>
                </a:r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箱</a:t>
                </a:r>
                <a:endParaRPr lang="zh-CN" altLang="en-US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357290" y="1571612"/>
                <a:ext cx="714380" cy="357190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latin typeface="华文楷体" pitchFamily="2" charset="-122"/>
                    <a:ea typeface="华文楷体" pitchFamily="2" charset="-122"/>
                  </a:rPr>
                  <a:t>8</a:t>
                </a:r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箱</a:t>
                </a:r>
                <a:endParaRPr lang="zh-CN" altLang="en-US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071670" y="1571612"/>
                <a:ext cx="714380" cy="357190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latin typeface="华文楷体" pitchFamily="2" charset="-122"/>
                    <a:ea typeface="华文楷体" pitchFamily="2" charset="-122"/>
                  </a:rPr>
                  <a:t>7</a:t>
                </a:r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箱</a:t>
                </a:r>
                <a:endParaRPr lang="zh-CN" altLang="en-US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571472" y="714356"/>
              <a:ext cx="571504" cy="76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14350" indent="-514350"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7.  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1" name="文本框 12"/>
          <p:cNvSpPr txBox="1">
            <a:spLocks noChangeArrowheads="1"/>
          </p:cNvSpPr>
          <p:nvPr/>
        </p:nvSpPr>
        <p:spPr bwMode="auto">
          <a:xfrm>
            <a:off x="1000100" y="415333"/>
            <a:ext cx="50720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32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页练习六第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</a:p>
        </p:txBody>
      </p:sp>
      <p:sp>
        <p:nvSpPr>
          <p:cNvPr id="17" name="矩形 16"/>
          <p:cNvSpPr/>
          <p:nvPr/>
        </p:nvSpPr>
        <p:spPr>
          <a:xfrm>
            <a:off x="642910" y="928670"/>
            <a:ext cx="78581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）要使商的中间有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，□里可以填几？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285852" y="2357430"/>
            <a:ext cx="2357454" cy="656213"/>
            <a:chOff x="1285852" y="2643182"/>
            <a:chExt cx="2357454" cy="656213"/>
          </a:xfrm>
        </p:grpSpPr>
        <p:sp>
          <p:nvSpPr>
            <p:cNvPr id="24" name="矩形 23"/>
            <p:cNvSpPr/>
            <p:nvPr/>
          </p:nvSpPr>
          <p:spPr>
            <a:xfrm>
              <a:off x="1285852" y="2643182"/>
              <a:ext cx="50006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3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pic>
          <p:nvPicPr>
            <p:cNvPr id="16" name="图片 15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14480" y="2714620"/>
              <a:ext cx="1928826" cy="458788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22" name="矩形 21"/>
            <p:cNvSpPr/>
            <p:nvPr/>
          </p:nvSpPr>
          <p:spPr>
            <a:xfrm>
              <a:off x="2071670" y="2714620"/>
              <a:ext cx="121444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□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9" name="矩形标注 28"/>
          <p:cNvSpPr/>
          <p:nvPr/>
        </p:nvSpPr>
        <p:spPr>
          <a:xfrm>
            <a:off x="3929058" y="2357430"/>
            <a:ext cx="1500198" cy="642942"/>
          </a:xfrm>
          <a:prstGeom prst="wedgeRectCallout">
            <a:avLst>
              <a:gd name="adj1" fmla="val -130160"/>
              <a:gd name="adj2" fmla="val 2863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rgbClr val="C00000"/>
              </a:solidFill>
              <a:latin typeface="+mn-ea"/>
            </a:endParaRPr>
          </a:p>
          <a:p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0,1,2</a:t>
            </a:r>
            <a:endParaRPr lang="zh-CN" altLang="en-US" sz="3200" dirty="0" smtClean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357158" y="3357562"/>
            <a:ext cx="8572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）要使商末尾有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，两个□里可以分别填几？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500166" y="4357694"/>
            <a:ext cx="2357454" cy="656213"/>
            <a:chOff x="1285852" y="2643182"/>
            <a:chExt cx="2357454" cy="656213"/>
          </a:xfrm>
        </p:grpSpPr>
        <p:sp>
          <p:nvSpPr>
            <p:cNvPr id="33" name="矩形 32"/>
            <p:cNvSpPr/>
            <p:nvPr/>
          </p:nvSpPr>
          <p:spPr>
            <a:xfrm>
              <a:off x="1285852" y="2643182"/>
              <a:ext cx="50006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pic>
          <p:nvPicPr>
            <p:cNvPr id="34" name="图片 33" descr="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14480" y="2714620"/>
              <a:ext cx="1928826" cy="458788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35" name="矩形 34"/>
            <p:cNvSpPr/>
            <p:nvPr/>
          </p:nvSpPr>
          <p:spPr>
            <a:xfrm>
              <a:off x="2071670" y="2714620"/>
              <a:ext cx="15001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□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8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□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6" name="矩形标注 35"/>
          <p:cNvSpPr/>
          <p:nvPr/>
        </p:nvSpPr>
        <p:spPr>
          <a:xfrm>
            <a:off x="4714876" y="4214818"/>
            <a:ext cx="1928826" cy="642942"/>
          </a:xfrm>
          <a:prstGeom prst="wedgeRectCallout">
            <a:avLst>
              <a:gd name="adj1" fmla="val -130160"/>
              <a:gd name="adj2" fmla="val 2863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0,1,2,3</a:t>
            </a:r>
            <a:endParaRPr lang="zh-CN" altLang="en-US" sz="3200" dirty="0" smtClean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矩形标注 36"/>
          <p:cNvSpPr/>
          <p:nvPr/>
        </p:nvSpPr>
        <p:spPr>
          <a:xfrm>
            <a:off x="2143108" y="5214950"/>
            <a:ext cx="2000264" cy="642942"/>
          </a:xfrm>
          <a:prstGeom prst="wedgeRectCallout">
            <a:avLst>
              <a:gd name="adj1" fmla="val -17931"/>
              <a:gd name="adj2" fmla="val -9552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2,4,6,8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8" name="组合 3"/>
          <p:cNvGrpSpPr/>
          <p:nvPr/>
        </p:nvGrpSpPr>
        <p:grpSpPr>
          <a:xfrm>
            <a:off x="5357818" y="6191928"/>
            <a:ext cx="2376487" cy="523220"/>
            <a:chOff x="5220072" y="5877272"/>
            <a:chExt cx="2376487" cy="877496"/>
          </a:xfrm>
        </p:grpSpPr>
        <p:sp>
          <p:nvSpPr>
            <p:cNvPr id="39" name="AutoShape 1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0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6" grpId="0" animBg="1"/>
      <p:bldP spid="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5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6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928662" y="857232"/>
            <a:ext cx="421484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3200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基础题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估算。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00166" y="2285992"/>
            <a:ext cx="2031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123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dirty="0" smtClean="0"/>
              <a:t>	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4857752" y="2214554"/>
            <a:ext cx="2031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272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dirty="0" smtClean="0"/>
              <a:t>	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1500166" y="3714752"/>
            <a:ext cx="2031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154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dirty="0" smtClean="0"/>
              <a:t>	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4929190" y="3714752"/>
            <a:ext cx="2031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485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dirty="0" smtClean="0"/>
              <a:t>	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1428728" y="5214950"/>
            <a:ext cx="2031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367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dirty="0" smtClean="0"/>
              <a:t>	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4929190" y="5214950"/>
            <a:ext cx="2031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640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dirty="0" smtClean="0"/>
              <a:t>	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3428992" y="2214554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30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786578" y="2214554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30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571868" y="3714752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50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786578" y="3714752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80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500430" y="5143512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60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858016" y="5143512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90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928662" y="857232"/>
            <a:ext cx="6786610" cy="156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先估一估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再比较大小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在○里填上“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&gt;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”或“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&lt;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56656" y="3071810"/>
            <a:ext cx="29546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209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dirty="0" smtClean="0"/>
              <a:t>	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4857118" y="3071810"/>
            <a:ext cx="29546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298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○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60</a:t>
            </a:r>
            <a:r>
              <a:rPr lang="en-US" dirty="0" smtClean="0"/>
              <a:t>	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1285218" y="4786322"/>
            <a:ext cx="29546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643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dirty="0" smtClean="0"/>
              <a:t>	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4999994" y="4714884"/>
            <a:ext cx="29546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569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dirty="0" smtClean="0"/>
              <a:t>	</a:t>
            </a:r>
            <a:endParaRPr lang="zh-CN" altLang="en-US" dirty="0"/>
          </a:p>
        </p:txBody>
      </p:sp>
      <p:sp>
        <p:nvSpPr>
          <p:cNvPr id="33" name="矩形 32"/>
          <p:cNvSpPr/>
          <p:nvPr/>
        </p:nvSpPr>
        <p:spPr>
          <a:xfrm>
            <a:off x="2857488" y="485776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latin typeface="+mn-ea"/>
                <a:ea typeface="+mn-ea"/>
              </a:rPr>
              <a:t>&gt;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572264" y="478632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latin typeface="+mn-ea"/>
                <a:ea typeface="+mn-ea"/>
              </a:rPr>
              <a:t>&gt;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928926" y="307181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latin typeface="+mn-ea"/>
                <a:ea typeface="+mn-ea"/>
              </a:rPr>
              <a:t>&lt;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357950" y="307181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latin typeface="+mn-ea"/>
                <a:ea typeface="+mn-ea"/>
              </a:rPr>
              <a:t>&lt;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7" grpId="0"/>
      <p:bldP spid="38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000100" y="1643050"/>
            <a:ext cx="7786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357290" y="2000240"/>
            <a:ext cx="19688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180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/>
              <a:t>　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14942" y="2000240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240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928926" y="2000240"/>
            <a:ext cx="13211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=600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2786050" y="3000372"/>
            <a:ext cx="1112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50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357290" y="3000372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25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58016" y="2071678"/>
            <a:ext cx="13195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400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214942" y="3000372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42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85852" y="4071942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270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43504" y="4071942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14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715140" y="3000372"/>
            <a:ext cx="1112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70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2714612" y="5214950"/>
            <a:ext cx="1112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6715140" y="4071942"/>
            <a:ext cx="1112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1285852" y="5214950"/>
            <a:ext cx="1364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57488" y="4000504"/>
            <a:ext cx="13195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300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5072066" y="5143512"/>
            <a:ext cx="1556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540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715140" y="5143512"/>
            <a:ext cx="13195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900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31" name="前凸带形 30"/>
          <p:cNvSpPr/>
          <p:nvPr/>
        </p:nvSpPr>
        <p:spPr>
          <a:xfrm>
            <a:off x="1142976" y="714356"/>
            <a:ext cx="2714644" cy="642942"/>
          </a:xfrm>
          <a:prstGeom prst="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altLang="zh-CN" sz="2800" dirty="0" smtClean="0">
                <a:solidFill>
                  <a:srgbClr val="E6E61A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2800" dirty="0" smtClean="0">
                <a:solidFill>
                  <a:srgbClr val="E6E61A"/>
                </a:solidFill>
                <a:latin typeface="华文楷体" pitchFamily="2" charset="-122"/>
                <a:ea typeface="华文楷体" pitchFamily="2" charset="-122"/>
              </a:rPr>
              <a:t>口算。</a:t>
            </a:r>
          </a:p>
          <a:p>
            <a:pPr algn="ctr"/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  <p:bldP spid="16" grpId="0"/>
      <p:bldP spid="24" grpId="0"/>
      <p:bldP spid="25" grpId="0"/>
      <p:bldP spid="26" grpId="0"/>
      <p:bldP spid="23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928662" y="857232"/>
            <a:ext cx="6786610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下面各题的商接近多少？  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连一连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" name="图片 14" descr="a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2214554"/>
            <a:ext cx="7786742" cy="3286148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 rot="16200000" flipH="1">
            <a:off x="2071670" y="2928934"/>
            <a:ext cx="1285884" cy="128588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10800000" flipV="1">
            <a:off x="1714480" y="3000372"/>
            <a:ext cx="1785950" cy="122397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16200000" flipH="1">
            <a:off x="6000760" y="3000372"/>
            <a:ext cx="1285884" cy="128588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rot="10800000" flipV="1">
            <a:off x="5929322" y="3071810"/>
            <a:ext cx="1714512" cy="115253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31" name="Group 8"/>
          <p:cNvGrpSpPr/>
          <p:nvPr/>
        </p:nvGrpSpPr>
        <p:grpSpPr bwMode="auto">
          <a:xfrm>
            <a:off x="5572132" y="5929330"/>
            <a:ext cx="1943100" cy="525791"/>
            <a:chOff x="1474" y="3702"/>
            <a:chExt cx="952" cy="499"/>
          </a:xfrm>
        </p:grpSpPr>
        <p:sp>
          <p:nvSpPr>
            <p:cNvPr id="32" name="AutoShape 9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" name="Text Box 10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571472" y="1000108"/>
            <a:ext cx="7286676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探究题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实验小学三年级有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个班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共有学生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人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平均每个班大约有多少人？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1500166" y="4429132"/>
            <a:ext cx="642942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dirty="0" smtClean="0">
                <a:latin typeface="宋体" panose="02010600030101010101" pitchFamily="2" charset="-122"/>
              </a:rPr>
              <a:t>答：平均每个班大约有</a:t>
            </a:r>
            <a:r>
              <a:rPr lang="en-US" altLang="zh-CN" sz="3200" dirty="0" smtClean="0">
                <a:latin typeface="宋体" panose="02010600030101010101" pitchFamily="2" charset="-122"/>
              </a:rPr>
              <a:t>50</a:t>
            </a:r>
            <a:r>
              <a:rPr lang="zh-CN" altLang="en-US" sz="3200" dirty="0" smtClean="0">
                <a:latin typeface="宋体" panose="02010600030101010101" pitchFamily="2" charset="-122"/>
              </a:rPr>
              <a:t>人。</a:t>
            </a:r>
          </a:p>
        </p:txBody>
      </p:sp>
      <p:sp>
        <p:nvSpPr>
          <p:cNvPr id="9" name="矩形 8"/>
          <p:cNvSpPr/>
          <p:nvPr/>
        </p:nvSpPr>
        <p:spPr>
          <a:xfrm>
            <a:off x="2428860" y="3214686"/>
            <a:ext cx="34868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402÷8</a:t>
            </a:r>
            <a:r>
              <a:rPr lang="zh-CN" altLang="en-US" sz="3200" dirty="0" smtClean="0">
                <a:latin typeface="宋体" panose="02010600030101010101" pitchFamily="2" charset="-122"/>
              </a:rPr>
              <a:t>≈</a:t>
            </a:r>
            <a:r>
              <a:rPr lang="en-US" sz="3200" dirty="0" smtClean="0">
                <a:latin typeface="宋体" panose="02010600030101010101" pitchFamily="2" charset="-122"/>
              </a:rPr>
              <a:t>50(</a:t>
            </a:r>
            <a:r>
              <a:rPr lang="zh-CN" altLang="en-US" sz="3200" dirty="0" smtClean="0">
                <a:latin typeface="宋体" panose="02010600030101010101" pitchFamily="2" charset="-122"/>
              </a:rPr>
              <a:t>人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5500694" y="6000768"/>
            <a:ext cx="1943100" cy="525791"/>
            <a:chOff x="1474" y="3702"/>
            <a:chExt cx="952" cy="499"/>
          </a:xfrm>
        </p:grpSpPr>
        <p:sp>
          <p:nvSpPr>
            <p:cNvPr id="11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571472" y="714356"/>
            <a:ext cx="722505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（开放题）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超市要把这些苹果装在袋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子里卖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如果每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个装一袋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大约可以装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多少袋？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2" name="Group 8"/>
          <p:cNvGrpSpPr/>
          <p:nvPr/>
        </p:nvGrpSpPr>
        <p:grpSpPr bwMode="auto">
          <a:xfrm>
            <a:off x="5786446" y="6000768"/>
            <a:ext cx="1943100" cy="525791"/>
            <a:chOff x="1474" y="3702"/>
            <a:chExt cx="952" cy="499"/>
          </a:xfrm>
        </p:grpSpPr>
        <p:sp>
          <p:nvSpPr>
            <p:cNvPr id="33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2214546" y="5357826"/>
            <a:ext cx="4100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</a:t>
            </a:r>
            <a:r>
              <a:rPr lang="en-US" sz="3200" dirty="0" smtClean="0">
                <a:latin typeface="宋体" panose="02010600030101010101" pitchFamily="2" charset="-122"/>
              </a:rPr>
              <a:t>:</a:t>
            </a:r>
            <a:r>
              <a:rPr lang="zh-CN" altLang="en-US" sz="3200" dirty="0" smtClean="0">
                <a:latin typeface="宋体" panose="02010600030101010101" pitchFamily="2" charset="-122"/>
              </a:rPr>
              <a:t>大约可以装</a:t>
            </a:r>
            <a:r>
              <a:rPr lang="en-US" altLang="zh-CN" sz="3200" dirty="0" smtClean="0">
                <a:latin typeface="宋体" panose="02010600030101010101" pitchFamily="2" charset="-122"/>
              </a:rPr>
              <a:t>40</a:t>
            </a:r>
            <a:r>
              <a:rPr lang="zh-CN" altLang="en-US" sz="3200" dirty="0" smtClean="0">
                <a:latin typeface="宋体" panose="02010600030101010101" pitchFamily="2" charset="-122"/>
              </a:rPr>
              <a:t>袋。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pic>
        <p:nvPicPr>
          <p:cNvPr id="16" name="图片 15" descr="a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0298" y="1857364"/>
            <a:ext cx="4248150" cy="250033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643174" y="4572008"/>
            <a:ext cx="30748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163÷4</a:t>
            </a:r>
            <a:r>
              <a:rPr lang="zh-CN" altLang="en-US" sz="3200" dirty="0" smtClean="0">
                <a:latin typeface="宋体" panose="02010600030101010101" pitchFamily="2" charset="-122"/>
              </a:rPr>
              <a:t>≈</a:t>
            </a:r>
            <a:r>
              <a:rPr lang="en-US" sz="3200" dirty="0" smtClean="0">
                <a:latin typeface="宋体" panose="02010600030101010101" pitchFamily="2" charset="-122"/>
              </a:rPr>
              <a:t>40(</a:t>
            </a:r>
            <a:r>
              <a:rPr lang="zh-CN" altLang="en-US" sz="3200" dirty="0" smtClean="0">
                <a:latin typeface="宋体" panose="02010600030101010101" pitchFamily="2" charset="-122"/>
              </a:rPr>
              <a:t>袋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071538" y="714357"/>
            <a:ext cx="7500990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口答。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5" name="Group 16"/>
          <p:cNvGrpSpPr/>
          <p:nvPr/>
        </p:nvGrpSpPr>
        <p:grpSpPr bwMode="auto">
          <a:xfrm>
            <a:off x="6000760" y="5643578"/>
            <a:ext cx="1684338" cy="876299"/>
            <a:chOff x="1772" y="3114"/>
            <a:chExt cx="1061" cy="552"/>
          </a:xfrm>
        </p:grpSpPr>
        <p:pic>
          <p:nvPicPr>
            <p:cNvPr id="56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2" y="3114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1817" y="3339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334645" y="1928495"/>
            <a:ext cx="54514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(1)450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除以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得多少？</a:t>
            </a:r>
          </a:p>
        </p:txBody>
      </p:sp>
      <p:sp>
        <p:nvSpPr>
          <p:cNvPr id="25" name="矩形 24"/>
          <p:cNvSpPr/>
          <p:nvPr/>
        </p:nvSpPr>
        <p:spPr>
          <a:xfrm>
            <a:off x="340360" y="3714750"/>
            <a:ext cx="80918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被除数是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8000,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除数是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商是多少？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0628" y="1857364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50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）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429520" y="3714752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1000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）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28" name="矩形 27"/>
          <p:cNvSpPr/>
          <p:nvPr/>
        </p:nvSpPr>
        <p:spPr>
          <a:xfrm>
            <a:off x="1071538" y="1000108"/>
            <a:ext cx="1180274" cy="50006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1" name="图片 10" descr="y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28" y="857232"/>
            <a:ext cx="6986166" cy="4000528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857224" y="4857760"/>
            <a:ext cx="7215238" cy="714380"/>
            <a:chOff x="285720" y="5715016"/>
            <a:chExt cx="8358246" cy="714380"/>
          </a:xfrm>
        </p:grpSpPr>
        <p:sp>
          <p:nvSpPr>
            <p:cNvPr id="9" name="横卷形 8"/>
            <p:cNvSpPr/>
            <p:nvPr/>
          </p:nvSpPr>
          <p:spPr>
            <a:xfrm>
              <a:off x="285720" y="5715016"/>
              <a:ext cx="8358246" cy="714380"/>
            </a:xfrm>
            <a:prstGeom prst="horizontalScroll">
              <a:avLst/>
            </a:prstGeom>
            <a:solidFill>
              <a:srgbClr val="E4DF2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71472" y="5786454"/>
              <a:ext cx="75724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观察情境图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从中知道了哪些信息？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5286375" y="3500755"/>
            <a:ext cx="1801495" cy="711200"/>
          </a:xfrm>
          <a:prstGeom prst="roundRect">
            <a:avLst/>
          </a:prstGeom>
          <a:solidFill>
            <a:srgbClr val="FFFF9F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需要精确计算吗？</a:t>
            </a:r>
          </a:p>
        </p:txBody>
      </p:sp>
      <p:grpSp>
        <p:nvGrpSpPr>
          <p:cNvPr id="5" name="组合 21"/>
          <p:cNvGrpSpPr/>
          <p:nvPr/>
        </p:nvGrpSpPr>
        <p:grpSpPr bwMode="auto">
          <a:xfrm>
            <a:off x="571472" y="3357562"/>
            <a:ext cx="3643338" cy="1571636"/>
            <a:chOff x="0" y="4572008"/>
            <a:chExt cx="4039348" cy="2285992"/>
          </a:xfrm>
        </p:grpSpPr>
        <p:sp>
          <p:nvSpPr>
            <p:cNvPr id="18" name="圆角矩形标注 17"/>
            <p:cNvSpPr/>
            <p:nvPr/>
          </p:nvSpPr>
          <p:spPr>
            <a:xfrm>
              <a:off x="1346449" y="4572008"/>
              <a:ext cx="2692899" cy="1350813"/>
            </a:xfrm>
            <a:prstGeom prst="wedgeRoundRectCallout">
              <a:avLst>
                <a:gd name="adj1" fmla="val -48833"/>
                <a:gd name="adj2" fmla="val 66136"/>
                <a:gd name="adj3" fmla="val 16667"/>
              </a:avLst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  <a:cs typeface="华文楷体"/>
                </a:rPr>
                <a:t>可以用估一估的方法来解决</a:t>
              </a:r>
              <a:r>
                <a:rPr lang="zh-CN" altLang="en-US" sz="20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  <a:cs typeface="华文楷体"/>
                </a:rPr>
                <a:t>。</a:t>
              </a:r>
            </a:p>
          </p:txBody>
        </p:sp>
        <p:pic>
          <p:nvPicPr>
            <p:cNvPr id="19466" name="Picture 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5143488"/>
              <a:ext cx="1511721" cy="1714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" name="TextBox 19"/>
          <p:cNvSpPr txBox="1"/>
          <p:nvPr/>
        </p:nvSpPr>
        <p:spPr>
          <a:xfrm>
            <a:off x="1714480" y="4572008"/>
            <a:ext cx="350046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</a:rPr>
              <a:t>18 ≈20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</a:rPr>
              <a:t>20 ×6=160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</a:rPr>
              <a:t>（个）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572132" y="4500570"/>
            <a:ext cx="292895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rgbClr val="C00000"/>
                </a:solidFill>
                <a:latin typeface="宋体" panose="02010600030101010101" pitchFamily="2" charset="-122"/>
              </a:rPr>
              <a:t>182 ≈180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rgbClr val="C00000"/>
                </a:solidFill>
                <a:latin typeface="宋体" panose="02010600030101010101" pitchFamily="2" charset="-122"/>
              </a:rPr>
              <a:t>182÷8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＞</a:t>
            </a:r>
            <a:r>
              <a:rPr lang="en-US" altLang="zh-CN" sz="3200" dirty="0">
                <a:solidFill>
                  <a:srgbClr val="C00000"/>
                </a:solidFill>
                <a:latin typeface="宋体" panose="02010600030101010101" pitchFamily="2" charset="-122"/>
              </a:rPr>
              <a:t>20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857356" y="5572140"/>
            <a:ext cx="485778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答：</a:t>
            </a:r>
            <a:r>
              <a:rPr lang="en-US" altLang="zh-CN" sz="3200" dirty="0">
                <a:solidFill>
                  <a:srgbClr val="C00000"/>
                </a:solidFill>
                <a:latin typeface="宋体" panose="02010600030101010101" pitchFamily="2" charset="-122"/>
              </a:rPr>
              <a:t>18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个纸箱不够装。</a:t>
            </a:r>
          </a:p>
        </p:txBody>
      </p:sp>
      <p:pic>
        <p:nvPicPr>
          <p:cNvPr id="19" name="图片 18" descr="y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500042"/>
            <a:ext cx="6986166" cy="285752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500166" y="5286388"/>
            <a:ext cx="671517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答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：需要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23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个纸箱才能装下。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pic>
        <p:nvPicPr>
          <p:cNvPr id="19" name="图片 18" descr="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500042"/>
            <a:ext cx="6986166" cy="3357586"/>
          </a:xfrm>
          <a:prstGeom prst="rect">
            <a:avLst/>
          </a:prstGeom>
        </p:spPr>
      </p:pic>
      <p:grpSp>
        <p:nvGrpSpPr>
          <p:cNvPr id="4" name="Group 16"/>
          <p:cNvGrpSpPr/>
          <p:nvPr/>
        </p:nvGrpSpPr>
        <p:grpSpPr bwMode="auto">
          <a:xfrm>
            <a:off x="6072198" y="5786454"/>
            <a:ext cx="1684338" cy="876299"/>
            <a:chOff x="1772" y="3114"/>
            <a:chExt cx="1061" cy="552"/>
          </a:xfrm>
        </p:grpSpPr>
        <p:pic>
          <p:nvPicPr>
            <p:cNvPr id="24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2" y="3114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1817" y="3339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1285875" y="3714750"/>
            <a:ext cx="4286250" cy="571500"/>
          </a:xfrm>
          <a:prstGeom prst="roundRect">
            <a:avLst/>
          </a:prstGeom>
        </p:spPr>
        <p:style>
          <a:lnRef idx="3">
            <a:schemeClr val="lt1"/>
          </a:lnRef>
          <a:fillRef idx="1002">
            <a:schemeClr val="lt2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多少个纸箱才能装下？</a:t>
            </a:r>
          </a:p>
          <a:p>
            <a:pPr algn="ctr"/>
            <a:endParaRPr lang="zh-CN" altLang="en-US" sz="3200" dirty="0"/>
          </a:p>
        </p:txBody>
      </p:sp>
      <p:sp>
        <p:nvSpPr>
          <p:cNvPr id="27" name="矩形 26"/>
          <p:cNvSpPr/>
          <p:nvPr/>
        </p:nvSpPr>
        <p:spPr>
          <a:xfrm>
            <a:off x="1500166" y="4500570"/>
            <a:ext cx="47259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182÷8=22(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个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)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……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6(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个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)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000100" y="1071546"/>
            <a:ext cx="75009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估算。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500166" y="2500306"/>
            <a:ext cx="19928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49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　</a:t>
            </a:r>
            <a:endParaRPr lang="zh-CN" altLang="en-US" sz="3200" dirty="0"/>
          </a:p>
        </p:txBody>
      </p:sp>
      <p:sp>
        <p:nvSpPr>
          <p:cNvPr id="36" name="矩形 35"/>
          <p:cNvSpPr/>
          <p:nvPr/>
        </p:nvSpPr>
        <p:spPr>
          <a:xfrm>
            <a:off x="4786314" y="2428868"/>
            <a:ext cx="19928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37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　</a:t>
            </a:r>
            <a:endParaRPr lang="zh-CN" altLang="en-US" sz="3200" dirty="0"/>
          </a:p>
        </p:txBody>
      </p:sp>
      <p:sp>
        <p:nvSpPr>
          <p:cNvPr id="37" name="矩形 36"/>
          <p:cNvSpPr/>
          <p:nvPr/>
        </p:nvSpPr>
        <p:spPr>
          <a:xfrm>
            <a:off x="1428728" y="3786190"/>
            <a:ext cx="2185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254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　</a:t>
            </a:r>
            <a:endParaRPr lang="zh-CN" altLang="en-US" sz="3200" dirty="0"/>
          </a:p>
        </p:txBody>
      </p:sp>
      <p:sp>
        <p:nvSpPr>
          <p:cNvPr id="38" name="矩形 37"/>
          <p:cNvSpPr/>
          <p:nvPr/>
        </p:nvSpPr>
        <p:spPr>
          <a:xfrm>
            <a:off x="4714876" y="3786190"/>
            <a:ext cx="22878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187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　</a:t>
            </a:r>
            <a:endParaRPr lang="zh-CN" altLang="en-US" sz="3200" dirty="0"/>
          </a:p>
        </p:txBody>
      </p:sp>
      <p:sp>
        <p:nvSpPr>
          <p:cNvPr id="39" name="矩形 38"/>
          <p:cNvSpPr/>
          <p:nvPr/>
        </p:nvSpPr>
        <p:spPr>
          <a:xfrm>
            <a:off x="1428728" y="5143512"/>
            <a:ext cx="19928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58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　</a:t>
            </a:r>
            <a:endParaRPr lang="zh-CN" altLang="en-US" sz="3200" dirty="0"/>
          </a:p>
        </p:txBody>
      </p:sp>
      <p:sp>
        <p:nvSpPr>
          <p:cNvPr id="40" name="矩形 39"/>
          <p:cNvSpPr/>
          <p:nvPr/>
        </p:nvSpPr>
        <p:spPr>
          <a:xfrm>
            <a:off x="4786314" y="5072074"/>
            <a:ext cx="2185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175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≈　</a:t>
            </a:r>
            <a:endParaRPr lang="zh-CN" altLang="en-US" sz="3200" dirty="0"/>
          </a:p>
        </p:txBody>
      </p:sp>
      <p:sp>
        <p:nvSpPr>
          <p:cNvPr id="41" name="矩形 40"/>
          <p:cNvSpPr/>
          <p:nvPr/>
        </p:nvSpPr>
        <p:spPr>
          <a:xfrm>
            <a:off x="3143240" y="2428868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572264" y="242886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214678" y="3786190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60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72264" y="3786190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214678" y="5143512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643702" y="5072074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20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857224" y="857232"/>
            <a:ext cx="65008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用你喜欢的方法估一估。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8728" y="2000240"/>
            <a:ext cx="1774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138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5072066" y="2000240"/>
            <a:ext cx="1774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539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1428728" y="4000504"/>
            <a:ext cx="1774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278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5000628" y="3929066"/>
            <a:ext cx="1774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123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zh-CN" altLang="en-US" sz="3200" dirty="0"/>
          </a:p>
        </p:txBody>
      </p:sp>
      <p:sp>
        <p:nvSpPr>
          <p:cNvPr id="13" name="矩形 12"/>
          <p:cNvSpPr/>
          <p:nvPr/>
        </p:nvSpPr>
        <p:spPr>
          <a:xfrm>
            <a:off x="2928926" y="2000240"/>
            <a:ext cx="11112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+mn-ea"/>
                <a:ea typeface="+mn-ea"/>
              </a:rPr>
              <a:t>30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72264" y="2000240"/>
            <a:ext cx="11112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+mn-ea"/>
                <a:ea typeface="+mn-ea"/>
              </a:rPr>
              <a:t>90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00364" y="4000504"/>
            <a:ext cx="11112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+mn-ea"/>
                <a:ea typeface="+mn-ea"/>
              </a:rPr>
              <a:t>70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72264" y="3929066"/>
            <a:ext cx="11112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≈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</a:t>
            </a:r>
            <a:r>
              <a:rPr lang="en-US" altLang="zh-CN" sz="3200" dirty="0" smtClean="0">
                <a:latin typeface="+mn-ea"/>
                <a:ea typeface="+mn-ea"/>
              </a:rPr>
              <a:t>0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714348" y="785794"/>
            <a:ext cx="7786742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AutoNum type="arabicPeriod" startAt="3"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三年级学生去春游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个班共需饮料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196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瓶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平均每班大约需饮料多少瓶？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43042" y="4214818"/>
            <a:ext cx="590738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答：平均每班大约需饮料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50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瓶。</a:t>
            </a:r>
          </a:p>
          <a:p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43174" y="3000372"/>
            <a:ext cx="40005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196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÷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≈ 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50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（瓶）</a:t>
            </a: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zh-CN" altLang="en-US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850</Words>
  <Application>WPS 演示</Application>
  <PresentationFormat>全屏显示(4:3)</PresentationFormat>
  <Paragraphs>188</Paragraphs>
  <Slides>23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人教版数学三年级下册第2单元</dc:title>
  <dc:creator>吉林梓翰教育图书有限公司</dc:creator>
  <cp:lastModifiedBy>lenovop</cp:lastModifiedBy>
  <cp:revision>1513</cp:revision>
  <dcterms:created xsi:type="dcterms:W3CDTF">2015-11-21T07:20:00Z</dcterms:created>
  <dcterms:modified xsi:type="dcterms:W3CDTF">2021-11-01T03:12:34Z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